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0" r:id="rId3"/>
    <p:sldId id="291" r:id="rId4"/>
    <p:sldId id="285" r:id="rId5"/>
    <p:sldId id="286" r:id="rId6"/>
    <p:sldId id="287" r:id="rId7"/>
    <p:sldId id="289" r:id="rId8"/>
    <p:sldId id="288" r:id="rId9"/>
    <p:sldId id="292" r:id="rId10"/>
    <p:sldId id="259" r:id="rId11"/>
    <p:sldId id="260" r:id="rId12"/>
    <p:sldId id="261" r:id="rId13"/>
    <p:sldId id="293" r:id="rId14"/>
    <p:sldId id="304" r:id="rId15"/>
    <p:sldId id="29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0" r:id="rId24"/>
    <p:sldId id="271" r:id="rId25"/>
    <p:sldId id="272" r:id="rId26"/>
    <p:sldId id="302" r:id="rId27"/>
    <p:sldId id="295" r:id="rId28"/>
    <p:sldId id="296" r:id="rId29"/>
    <p:sldId id="297" r:id="rId30"/>
    <p:sldId id="299" r:id="rId31"/>
    <p:sldId id="300" r:id="rId32"/>
    <p:sldId id="301" r:id="rId33"/>
    <p:sldId id="276" r:id="rId34"/>
    <p:sldId id="303" r:id="rId35"/>
    <p:sldId id="277" r:id="rId36"/>
    <p:sldId id="278" r:id="rId37"/>
    <p:sldId id="279" r:id="rId38"/>
    <p:sldId id="281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77"/>
    <a:srgbClr val="F3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Bases &gt; Q30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Bangla Sangam MN" charset="0"/>
                    <a:ea typeface="Bangla Sangam MN" charset="0"/>
                    <a:cs typeface="Bangla Sangam MN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Sheet1!$E$14:$E$18</c:f>
              <c:numCache>
                <c:formatCode>General</c:formatCode>
                <c:ptCount val="5"/>
                <c:pt idx="0">
                  <c:v>25.0</c:v>
                </c:pt>
                <c:pt idx="1">
                  <c:v>75.0</c:v>
                </c:pt>
                <c:pt idx="2">
                  <c:v>150.0</c:v>
                </c:pt>
                <c:pt idx="3">
                  <c:v>250.0</c:v>
                </c:pt>
                <c:pt idx="4">
                  <c:v>300.0</c:v>
                </c:pt>
              </c:numCache>
            </c:numRef>
          </c:xVal>
          <c:yVal>
            <c:numRef>
              <c:f>Sheet1!$F$14:$F$18</c:f>
              <c:numCache>
                <c:formatCode>General</c:formatCode>
                <c:ptCount val="5"/>
                <c:pt idx="0">
                  <c:v>90.0</c:v>
                </c:pt>
                <c:pt idx="1">
                  <c:v>85.0</c:v>
                </c:pt>
                <c:pt idx="2">
                  <c:v>80.0</c:v>
                </c:pt>
                <c:pt idx="3">
                  <c:v>75.0</c:v>
                </c:pt>
                <c:pt idx="4">
                  <c:v>70.0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27091744"/>
        <c:axId val="-926981216"/>
      </c:scatterChart>
      <c:valAx>
        <c:axId val="-927091744"/>
        <c:scaling>
          <c:orientation val="minMax"/>
          <c:min val="0.0"/>
        </c:scaling>
        <c:delete val="1"/>
        <c:axPos val="b"/>
        <c:numFmt formatCode="General" sourceLinked="1"/>
        <c:majorTickMark val="none"/>
        <c:minorTickMark val="none"/>
        <c:tickLblPos val="nextTo"/>
        <c:crossAx val="-926981216"/>
        <c:crosses val="autoZero"/>
        <c:crossBetween val="midCat"/>
      </c:valAx>
      <c:valAx>
        <c:axId val="-926981216"/>
        <c:scaling>
          <c:orientation val="minMax"/>
          <c:min val="6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Bangla Sangam MN" charset="0"/>
                <a:ea typeface="Bangla Sangam MN" charset="0"/>
                <a:cs typeface="Bangla Sangam MN" charset="0"/>
              </a:defRPr>
            </a:pPr>
            <a:endParaRPr lang="en-US"/>
          </a:p>
        </c:txPr>
        <c:crossAx val="-927091744"/>
        <c:crossesAt val="0.0"/>
        <c:crossBetween val="midCat"/>
        <c:majorUnit val="10.0"/>
      </c:valAx>
      <c:spPr>
        <a:solidFill>
          <a:schemeClr val="bg2">
            <a:lumMod val="5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 i="0">
          <a:latin typeface="Bangla Sangam MN" charset="0"/>
          <a:ea typeface="Bangla Sangam MN" charset="0"/>
          <a:cs typeface="Bangla Sangam M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45923-EFAA-CC4B-8173-49277092C188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9455-7ED8-AE4A-B02E-3BFE7D1C4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hyperlink" Target="http://en.wikipedia.org/wiki/Polymerase_chain_reaction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amplicon/fragment</a:t>
            </a:r>
            <a:r>
              <a:rPr lang="en-US" baseline="0" dirty="0" smtClean="0"/>
              <a:t> is read from either end and this is used to generate the read pairs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dna</a:t>
            </a:r>
            <a:r>
              <a:rPr lang="en-US" dirty="0" smtClean="0"/>
              <a:t> strand</a:t>
            </a:r>
            <a:r>
              <a:rPr lang="en-US" baseline="0" dirty="0" smtClean="0"/>
              <a:t> in a cluster is extended by one nucleotide, a </a:t>
            </a:r>
            <a:r>
              <a:rPr lang="en-US" baseline="0" dirty="0" err="1" smtClean="0"/>
              <a:t>smalll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proporation</a:t>
            </a:r>
            <a:r>
              <a:rPr lang="en-US" baseline="0" dirty="0" smtClean="0"/>
              <a:t> of strands may out phase the current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4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Resolution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infers exact sequence variants from amplicon data, resolving differences of even 1 or 2 nucleotides.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reports fewer false positive sequence variants than other methods report false OTUs.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abundance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is calculated by assuming that it is generated by errors </a:t>
            </a:r>
            <a:r>
              <a:rPr lang="en-US" baseline="0" dirty="0" err="1" smtClean="0"/>
              <a:t>mulitplied</a:t>
            </a:r>
            <a:r>
              <a:rPr lang="en-US" baseline="0" dirty="0" smtClean="0"/>
              <a:t> by abundance of j. Is the observed value </a:t>
            </a:r>
            <a:r>
              <a:rPr lang="en-US" baseline="0" dirty="0" err="1" smtClean="0"/>
              <a:t>greather</a:t>
            </a:r>
            <a:r>
              <a:rPr lang="en-US" baseline="0" dirty="0" smtClean="0"/>
              <a:t> than what you expected? P-values is small means that there are more sequences of j than you expect if they were errors of sequence j give the abundance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Chimeras are sequences formed from two or more biological sequences joined together. Amplicons with chimeric sequences can form during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PCR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chimeras can be formed by a number of mechanisms, the majority of chimeras are believed to arise from incomplete extension. During subsequent cycles of PCR, a partially extended strand can bind to a template derived from a different but similar sequence.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showing the number of shared taxa at genus level between SILVA, RDP-II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Only taxa containing sequences from cultivated organisms are included in this comparison.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1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A025-17AF-F440-9DBF-02ACAB9606C7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hyperlink" Target="https://www.illumina.com/systems/sequencing-platforms/miseq/specification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academic.oup.com/bioinformatics/article/31/21/3476/194979/Error-filtering-pair-assembly-and-error-correc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technotes/hiseq-phix-control-v3-technical-note.pdf" TargetMode="External"/><Relationship Id="rId4" Type="http://schemas.openxmlformats.org/officeDocument/2006/relationships/hyperlink" Target="https://standardsingenomics.biomedcentral.com/articles/10.1186/1944-3277-10-18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article-assets/npg/nmeth/journal/v13/n7/extref/nmeth.3869-S1.pdf" TargetMode="Externa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nature.com/article-assets/npg/nmeth/journal/v13/n7/extref/nmeth.3869-S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biostat.washington.edu/sites/default/files/modules/2018-SISMID-01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biostat.washington.edu/sites/default/files/modules/2018-SISMID-01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doi%2010.2144/000113219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965112/" TargetMode="External"/><Relationship Id="rId4" Type="http://schemas.openxmlformats.org/officeDocument/2006/relationships/hyperlink" Target="https://bmcgenomics.biomedcentral.com/articles/10.1186/s12864-017-3501-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linelibrary.wiley.com/doi/10.1111/1755-0998.12628/f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16s Microbiome Analysis workshop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International Microbiome Centre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June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15</a:t>
            </a:r>
            <a:r>
              <a:rPr lang="en-US" dirty="0" smtClean="0">
                <a:solidFill>
                  <a:schemeClr val="bg1"/>
                </a:solidFill>
              </a:rPr>
              <a:t>-16, 2020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813" y="6006905"/>
            <a:ext cx="118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Disclaimer: These slides are taken from difference sources on the web and some are modified. I have added sources but if I have missed some, I apologize in advance to the original content creators.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11297" t="4480" r="53406" b="52600"/>
          <a:stretch/>
        </p:blipFill>
        <p:spPr>
          <a:xfrm>
            <a:off x="1285876" y="542923"/>
            <a:ext cx="2900800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56108" t="54406" r="8295" b="2241"/>
          <a:stretch/>
        </p:blipFill>
        <p:spPr>
          <a:xfrm>
            <a:off x="6669501" y="3898683"/>
            <a:ext cx="2896234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56158" t="5274" r="8845" b="52891"/>
          <a:stretch/>
        </p:blipFill>
        <p:spPr>
          <a:xfrm>
            <a:off x="6615110" y="542923"/>
            <a:ext cx="2950625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11432" t="53974" r="53572" b="3251"/>
          <a:stretch/>
        </p:blipFill>
        <p:spPr>
          <a:xfrm>
            <a:off x="1285831" y="3898683"/>
            <a:ext cx="2886443" cy="244459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sp>
        <p:nvSpPr>
          <p:cNvPr id="3" name="Oval 2"/>
          <p:cNvSpPr/>
          <p:nvPr/>
        </p:nvSpPr>
        <p:spPr>
          <a:xfrm>
            <a:off x="1092530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3032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530" y="372667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3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6057" y="372730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4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424" y="3052688"/>
            <a:ext cx="275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Sequencing results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96333" y="3052688"/>
            <a:ext cx="320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Woah! That is a lot of data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8229" y="6376683"/>
            <a:ext cx="254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Bioinformatics Tools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9633" y="6376683"/>
            <a:ext cx="277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Biological Knowledge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3643" y="6522883"/>
            <a:ext cx="23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LEGO+Johnathan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Irish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Thoughtful data analysis is critical for successful taxonomic assignment</a:t>
            </a:r>
            <a:endParaRPr lang="en-US" sz="48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8"/>
          <p:cNvSpPr txBox="1">
            <a:spLocks/>
          </p:cNvSpPr>
          <p:nvPr/>
        </p:nvSpPr>
        <p:spPr>
          <a:xfrm>
            <a:off x="678175" y="1916133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16s Region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Which region was sequenced, read length &amp;  depth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Shape 309"/>
          <p:cNvSpPr txBox="1">
            <a:spLocks/>
          </p:cNvSpPr>
          <p:nvPr/>
        </p:nvSpPr>
        <p:spPr>
          <a:xfrm>
            <a:off x="4463293" y="191613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Was a negative control included?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Shape 310"/>
          <p:cNvSpPr txBox="1">
            <a:spLocks/>
          </p:cNvSpPr>
          <p:nvPr/>
        </p:nvSpPr>
        <p:spPr>
          <a:xfrm>
            <a:off x="678175" y="4123657"/>
            <a:ext cx="3036143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ad Assignment</a:t>
            </a:r>
            <a:endParaRPr lang="en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 reads assigned correctly to each sample?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Shape 311"/>
          <p:cNvSpPr txBox="1">
            <a:spLocks/>
          </p:cNvSpPr>
          <p:nvPr/>
        </p:nvSpPr>
        <p:spPr>
          <a:xfrm>
            <a:off x="4463293" y="4123657"/>
            <a:ext cx="243000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Shape 312"/>
          <p:cNvSpPr txBox="1">
            <a:spLocks/>
          </p:cNvSpPr>
          <p:nvPr/>
        </p:nvSpPr>
        <p:spPr>
          <a:xfrm>
            <a:off x="8562593" y="2318608"/>
            <a:ext cx="3098976" cy="18050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Feasibility </a:t>
            </a:r>
            <a:endParaRPr lang="en" b="1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Will this data answer the questions asked by the investigator?</a:t>
            </a:r>
            <a:endParaRPr lang="en" sz="2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412" y="308759"/>
            <a:ext cx="6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What do we know about our data?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01030" y="604233"/>
            <a:ext cx="11099096" cy="864055"/>
            <a:chOff x="401030" y="604233"/>
            <a:chExt cx="11099096" cy="864055"/>
          </a:xfrm>
        </p:grpSpPr>
        <p:grpSp>
          <p:nvGrpSpPr>
            <p:cNvPr id="4" name="Group 3"/>
            <p:cNvGrpSpPr/>
            <p:nvPr/>
          </p:nvGrpSpPr>
          <p:grpSpPr>
            <a:xfrm>
              <a:off x="2349117" y="604233"/>
              <a:ext cx="9151009" cy="864055"/>
              <a:chOff x="1424613" y="1450887"/>
              <a:chExt cx="8910757" cy="14054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30941" y="1812985"/>
                <a:ext cx="8570668" cy="547968"/>
                <a:chOff x="1530941" y="1812985"/>
                <a:chExt cx="8570668" cy="5479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30941" y="1812985"/>
                  <a:ext cx="8570668" cy="547968"/>
                  <a:chOff x="1464574" y="1427707"/>
                  <a:chExt cx="8570668" cy="547968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464574" y="1429961"/>
                    <a:ext cx="8570668" cy="545712"/>
                  </a:xfrm>
                  <a:prstGeom prst="rect">
                    <a:avLst/>
                  </a:prstGeom>
                  <a:solidFill>
                    <a:srgbClr val="FF85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464575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168468" y="1429963"/>
                    <a:ext cx="28624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087967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219556" y="1427707"/>
                    <a:ext cx="248611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5385926" y="1427708"/>
                    <a:ext cx="232697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994748" y="1427707"/>
                    <a:ext cx="513526" cy="547967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6936728" y="1427709"/>
                    <a:ext cx="431480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7753117" y="1429963"/>
                    <a:ext cx="517868" cy="54571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8687909" y="1429962"/>
                    <a:ext cx="46576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9479" y="1429961"/>
                    <a:ext cx="465763" cy="545713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1837480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V1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618550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V2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33893" y="1909461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V3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735212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V4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646300" y="1914286"/>
                  <a:ext cx="456812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V5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85376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V6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7411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V7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7502" y="1903897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V8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198143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V9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279389" y="2430835"/>
                <a:ext cx="305598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Conserved Regions</a:t>
                </a:r>
                <a:r>
                  <a:rPr lang="en-US" sz="1100" dirty="0"/>
                  <a:t> </a:t>
                </a:r>
                <a:r>
                  <a:rPr lang="en-US" sz="1100" dirty="0" smtClean="0">
                    <a:solidFill>
                      <a:srgbClr val="FF8577"/>
                    </a:solidFill>
                  </a:rPr>
                  <a:t>Variable Regions</a:t>
                </a:r>
                <a:endParaRPr lang="en-US" sz="1100" dirty="0">
                  <a:solidFill>
                    <a:srgbClr val="FF8577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24613" y="1488747"/>
                <a:ext cx="34815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281267" y="1450887"/>
                <a:ext cx="928399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1500 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bp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01030" y="705569"/>
              <a:ext cx="1215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rRNA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678" y="1215798"/>
            <a:ext cx="8579351" cy="1846979"/>
            <a:chOff x="64678" y="1215798"/>
            <a:chExt cx="8579351" cy="1846979"/>
          </a:xfrm>
        </p:grpSpPr>
        <p:sp>
          <p:nvSpPr>
            <p:cNvPr id="43" name="Rectangle 42"/>
            <p:cNvSpPr/>
            <p:nvPr/>
          </p:nvSpPr>
          <p:spPr>
            <a:xfrm>
              <a:off x="2822755" y="2816489"/>
              <a:ext cx="5821274" cy="212055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84640" y="280116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>
                  <a:solidFill>
                    <a:schemeClr val="bg1"/>
                  </a:solidFill>
                </a:rPr>
                <a:t>V3-V4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22757" y="1218218"/>
              <a:ext cx="1622325" cy="15654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458183" y="1215798"/>
              <a:ext cx="2185846" cy="15649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4678" y="2401057"/>
              <a:ext cx="2393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</a:t>
              </a:r>
              <a:r>
                <a:rPr 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variable region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005291" y="3488690"/>
            <a:ext cx="3309500" cy="758331"/>
            <a:chOff x="0" y="3629999"/>
            <a:chExt cx="3131627" cy="621587"/>
          </a:xfrm>
        </p:grpSpPr>
        <p:sp>
          <p:nvSpPr>
            <p:cNvPr id="66" name="TextBox 65"/>
            <p:cNvSpPr txBox="1"/>
            <p:nvPr/>
          </p:nvSpPr>
          <p:spPr>
            <a:xfrm>
              <a:off x="0" y="3629999"/>
              <a:ext cx="3131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a sequencing technique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1402" y="3913032"/>
              <a:ext cx="1548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Illumina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MiSeq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194" y="4615112"/>
            <a:ext cx="10962908" cy="1223231"/>
            <a:chOff x="22194" y="4615112"/>
            <a:chExt cx="10962908" cy="1223231"/>
          </a:xfrm>
        </p:grpSpPr>
        <p:sp>
          <p:nvSpPr>
            <p:cNvPr id="31" name="Rectangle 30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8031" y="4935527"/>
              <a:ext cx="748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Overlap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FWD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REV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96834" y="5572386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  <a:endParaRPr lang="en-US" sz="14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94" y="4615112"/>
              <a:ext cx="3305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primers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Read lengths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05290" y="6188295"/>
            <a:ext cx="4960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 sure there is an overlap!!!!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34242" y="1584721"/>
            <a:ext cx="8856802" cy="902816"/>
            <a:chOff x="2128300" y="4935527"/>
            <a:chExt cx="8856802" cy="902816"/>
          </a:xfrm>
        </p:grpSpPr>
        <p:sp>
          <p:nvSpPr>
            <p:cNvPr id="5" name="Rectangle 4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38031" y="4935527"/>
              <a:ext cx="748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Overlap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FWD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REV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96834" y="5572386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  <a:endParaRPr lang="en-US" sz="14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585412" y="308759"/>
            <a:ext cx="6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How to calculate V region overlap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3542" y="2982548"/>
            <a:ext cx="947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Overlap=Read length *2 – </a:t>
            </a:r>
            <a:r>
              <a:rPr lang="en-US" sz="2800" b="1" dirty="0" err="1" smtClean="0"/>
              <a:t>primer_F</a:t>
            </a:r>
            <a:r>
              <a:rPr lang="en-US" sz="2800" b="1" dirty="0" smtClean="0"/>
              <a:t>- </a:t>
            </a:r>
            <a:r>
              <a:rPr lang="en-US" sz="2800" b="1" dirty="0" err="1" smtClean="0"/>
              <a:t>primer_R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VR_length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0309" y="4290797"/>
            <a:ext cx="1131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Example: </a:t>
            </a:r>
            <a:r>
              <a:rPr lang="en-US" sz="2800" dirty="0" smtClean="0"/>
              <a:t>V4  </a:t>
            </a:r>
            <a:r>
              <a:rPr lang="en-US" sz="2800" dirty="0" err="1" smtClean="0"/>
              <a:t>VR_length</a:t>
            </a:r>
            <a:r>
              <a:rPr lang="en-US" sz="2800" dirty="0" smtClean="0"/>
              <a:t>=254 </a:t>
            </a:r>
            <a:r>
              <a:rPr lang="en-US" sz="2800" dirty="0" err="1" smtClean="0"/>
              <a:t>bp</a:t>
            </a:r>
            <a:r>
              <a:rPr lang="en-US" sz="2800" dirty="0" smtClean="0"/>
              <a:t>, read length =250 x2 </a:t>
            </a:r>
            <a:r>
              <a:rPr lang="en-US" sz="2800" dirty="0" err="1" smtClean="0"/>
              <a:t>bp</a:t>
            </a:r>
            <a:r>
              <a:rPr lang="en-US" sz="2800" dirty="0" smtClean="0"/>
              <a:t> and primers=20 </a:t>
            </a:r>
            <a:r>
              <a:rPr lang="en-US" sz="2800" dirty="0" err="1" smtClean="0"/>
              <a:t>bp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		Overlap= 250 *2 – 20- 20 – 254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  =  206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791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726" y="2438400"/>
            <a:ext cx="10724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Always have a blank </a:t>
            </a: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 sequenced with your samples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 descr="mage result for a spy ic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98" y="5130018"/>
            <a:ext cx="1576397" cy="15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Typical Workflow</a:t>
            </a:r>
            <a:endParaRPr lang="en-US" sz="6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4214907" y="4041935"/>
            <a:ext cx="1787703" cy="11465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The common path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6184" y="4941520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Define Clusters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85822" y="1027662"/>
            <a:ext cx="1006347" cy="604137"/>
          </a:xfrm>
          <a:prstGeom prst="homePlate">
            <a:avLst/>
          </a:prstGeom>
          <a:solidFill>
            <a:srgbClr val="FF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22" idx="2"/>
          </p:cNvCxnSpPr>
          <p:nvPr/>
        </p:nvCxnSpPr>
        <p:spPr>
          <a:xfrm flipV="1">
            <a:off x="6012798" y="2405250"/>
            <a:ext cx="1253524" cy="2750026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8071" y="2114134"/>
            <a:ext cx="132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0193" y="2147838"/>
            <a:ext cx="162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Clustering</a:t>
            </a:r>
            <a:endParaRPr lang="en-US" sz="2400" b="1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Classify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42056" y="5590847"/>
            <a:ext cx="4949943" cy="1569660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How do we select the tools and use them well ?</a:t>
            </a:r>
          </a:p>
          <a:p>
            <a:endParaRPr lang="en-US" sz="32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6092" y="2211073"/>
            <a:ext cx="954282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2755" y="2569513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6134561" y="2890248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5355857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5751154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0442" y="2569511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68298" y="2890247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2590" y="2241208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85151" y="2501464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  <a:endParaRPr lang="en-US" sz="1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1055074" y="3763414"/>
          <a:ext cx="5269491" cy="18273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7192"/>
                <a:gridCol w="1425952"/>
                <a:gridCol w="1942563"/>
                <a:gridCol w="913784"/>
              </a:tblGrid>
              <a:tr h="47307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Region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Amplicon Length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Overlap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~170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V3-V4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300</a:t>
                      </a:r>
                      <a:r>
                        <a:rPr lang="en-US" sz="1600" baseline="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~462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133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46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246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/>
          </p:nvPr>
        </p:nvGraphicFramePr>
        <p:xfrm>
          <a:off x="6691469" y="3182684"/>
          <a:ext cx="4787767" cy="269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25333" y="5693755"/>
            <a:ext cx="19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Read Length PE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633057" y="4277773"/>
            <a:ext cx="19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of bases &gt; Q30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26321" y="2494955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94118" y="278814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ctangle 57">
            <a:hlinkClick r:id="rId4"/>
          </p:cNvPr>
          <p:cNvSpPr/>
          <p:nvPr/>
        </p:nvSpPr>
        <p:spPr>
          <a:xfrm>
            <a:off x="4582750" y="6534489"/>
            <a:ext cx="4040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Source: Illumina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332855" y="149606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Paired End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55857" y="2569511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67507" y="2061535"/>
            <a:ext cx="11012082" cy="3595464"/>
            <a:chOff x="283101" y="1083214"/>
            <a:chExt cx="11012082" cy="3595464"/>
          </a:xfrm>
        </p:grpSpPr>
        <p:sp>
          <p:nvSpPr>
            <p:cNvPr id="11" name="Rectangle 10"/>
            <p:cNvSpPr/>
            <p:nvPr/>
          </p:nvSpPr>
          <p:spPr>
            <a:xfrm>
              <a:off x="886265" y="1144175"/>
              <a:ext cx="10408918" cy="313240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873" y="43029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6275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26523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263" y="43005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57026" y="43093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" b="15325"/>
            <a:stretch/>
          </p:blipFill>
          <p:spPr>
            <a:xfrm>
              <a:off x="283101" y="1083214"/>
              <a:ext cx="7472886" cy="32261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1" r="1639" b="14587"/>
            <a:stretch/>
          </p:blipFill>
          <p:spPr>
            <a:xfrm flipH="1">
              <a:off x="4346916" y="1083215"/>
              <a:ext cx="6794695" cy="325426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67618" y="4276579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03561" y="4288301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383240" y="4285954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535640" y="4452422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488702" y="428126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723118" y="429298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930650" y="1196068"/>
            <a:ext cx="3940749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63688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8400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0800000">
            <a:off x="6799524" y="1599927"/>
            <a:ext cx="3511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>
            <a:off x="5709096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2" name="Rectangle 41"/>
          <p:cNvSpPr/>
          <p:nvPr/>
        </p:nvSpPr>
        <p:spPr>
          <a:xfrm rot="10800000">
            <a:off x="6104384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13808" y="1599928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58976" y="1196070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4263" y="1196068"/>
            <a:ext cx="699262" cy="2329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2256" y="1599928"/>
            <a:ext cx="635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6499671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95732" y="1196066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17366" y="1599927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92153" y="1152720"/>
            <a:ext cx="8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48886" y="1538016"/>
            <a:ext cx="70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670473" y="2122496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88129" y="2162322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586719" y="4676783"/>
            <a:ext cx="582154" cy="0"/>
          </a:xfrm>
          <a:prstGeom prst="line">
            <a:avLst/>
          </a:prstGeom>
          <a:ln w="19050">
            <a:solidFill>
              <a:srgbClr val="FF8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586719" y="4997612"/>
            <a:ext cx="582154" cy="0"/>
          </a:xfrm>
          <a:prstGeom prst="line">
            <a:avLst/>
          </a:prstGeom>
          <a:ln w="19050">
            <a:solidFill>
              <a:srgbClr val="00B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30000" y="4492117"/>
            <a:ext cx="11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Forward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48183" y="4819275"/>
            <a:ext cx="9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Reverse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92262" y="5648236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Base position in a read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-872778" y="3353403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Average Quality Score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621" y="183104"/>
            <a:ext cx="10342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Base Quality differs between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Fwd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 and Rev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6044141"/>
            <a:ext cx="1020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MultiQC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&amp; Specialized 16s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rRNA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packages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87100" y="6550223"/>
            <a:ext cx="422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Dada2 R package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 accel="10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crobiom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9" y="-1"/>
            <a:ext cx="11290853" cy="6858001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876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2610" y="1297892"/>
            <a:ext cx="11457446" cy="4185234"/>
            <a:chOff x="192610" y="1297892"/>
            <a:chExt cx="11457446" cy="4185234"/>
          </a:xfrm>
        </p:grpSpPr>
        <p:sp>
          <p:nvSpPr>
            <p:cNvPr id="7" name="TextBox 6"/>
            <p:cNvSpPr txBox="1"/>
            <p:nvPr/>
          </p:nvSpPr>
          <p:spPr>
            <a:xfrm>
              <a:off x="1910887" y="13037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Raw Reads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5752" y="1344602"/>
              <a:ext cx="1863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Remove Primers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53907" y="1297892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Quality Trimming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74" y="1723817"/>
              <a:ext cx="3923803" cy="3569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/>
            <a:stretch/>
          </p:blipFill>
          <p:spPr>
            <a:xfrm>
              <a:off x="4761857" y="1723817"/>
              <a:ext cx="3250800" cy="35746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424309" y="3204567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Counts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194" y="5113794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3437" y="5102802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/>
            <a:stretch/>
          </p:blipFill>
          <p:spPr>
            <a:xfrm>
              <a:off x="8434582" y="1712946"/>
              <a:ext cx="3215474" cy="3580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387773" y="5108890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6142" y="6074786"/>
            <a:ext cx="3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CutAdapt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" y="1076051"/>
            <a:ext cx="5970670" cy="543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94" y="1150088"/>
            <a:ext cx="13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Truncation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888" y="6355531"/>
            <a:ext cx="3257865" cy="36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Read Length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0474" y="1150088"/>
            <a:ext cx="28135" cy="4589530"/>
          </a:xfrm>
          <a:prstGeom prst="line">
            <a:avLst/>
          </a:prstGeom>
          <a:ln w="22225">
            <a:solidFill>
              <a:srgbClr val="FF89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76207" y="3180352"/>
            <a:ext cx="146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Counts</a:t>
            </a: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7516" y="968391"/>
            <a:ext cx="466663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Available Methods</a:t>
            </a:r>
          </a:p>
          <a:p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Minimum Q (Q &gt;= 20)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Truncate if 3 consecutive bases are Q &lt; 3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Expected Errors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966245" y="3642000"/>
          <a:ext cx="4372418" cy="27576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30385"/>
                <a:gridCol w="2342033"/>
              </a:tblGrid>
              <a:tr h="74585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rgbClr val="FF85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%</a:t>
                      </a:r>
                      <a:r>
                        <a:rPr lang="en-US" sz="1800" baseline="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of reads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rgbClr val="FF8577"/>
                    </a:solidFill>
                  </a:tcPr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98.96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96.97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200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89.3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80.5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3" name="Shape 651"/>
          <p:cNvSpPr/>
          <p:nvPr/>
        </p:nvSpPr>
        <p:spPr>
          <a:xfrm>
            <a:off x="7133885" y="2293032"/>
            <a:ext cx="283631" cy="26819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7BB0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50"/>
          <p:cNvSpPr/>
          <p:nvPr/>
        </p:nvSpPr>
        <p:spPr>
          <a:xfrm>
            <a:off x="7088745" y="1631852"/>
            <a:ext cx="373909" cy="359773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650"/>
          <p:cNvSpPr/>
          <p:nvPr/>
        </p:nvSpPr>
        <p:spPr>
          <a:xfrm>
            <a:off x="7088745" y="2857034"/>
            <a:ext cx="373909" cy="34670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9716988" y="6530872"/>
            <a:ext cx="269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3"/>
              </a:rPr>
              <a:t>Source: Edgar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8780" y="2387595"/>
            <a:ext cx="333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Low diversity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Significant number of reads have the same sequence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8372" y="4283167"/>
            <a:ext cx="2898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Control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Cluster Generation 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Phasing &amp;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Prephasing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8780" y="6519446"/>
            <a:ext cx="1930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Illumina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9206" y="2387595"/>
            <a:ext cx="3208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Illumina removes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Assigned to samples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(1%-12%)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8780" y="1608697"/>
            <a:ext cx="210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PhiX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?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9206" y="1608696"/>
            <a:ext cx="309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Caution 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9206" y="4283167"/>
            <a:ext cx="3208316" cy="1077218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Removal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Blast sample reads against </a:t>
            </a:r>
            <a:r>
              <a:rPr lang="en-US" sz="2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genome</a:t>
            </a:r>
            <a:endParaRPr lang="en-US" sz="2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99206" y="6519446"/>
            <a:ext cx="26965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Mukherjee et al.,2015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25" y="452558"/>
            <a:ext cx="2493818" cy="23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Denoising</a:t>
            </a: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reads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2739" y="1365655"/>
            <a:ext cx="10058400" cy="4453254"/>
            <a:chOff x="1072739" y="1365655"/>
            <a:chExt cx="10058400" cy="44532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4" b="18017"/>
            <a:stretch/>
          </p:blipFill>
          <p:spPr>
            <a:xfrm>
              <a:off x="1072739" y="1365655"/>
              <a:ext cx="10058400" cy="41207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277590" y="5308270"/>
              <a:ext cx="1543792" cy="510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9761" y="4785356"/>
            <a:ext cx="22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(OTUs are not strains)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54330" y="5686697"/>
            <a:ext cx="880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OTUs: Lump similar sequences together </a:t>
            </a:r>
          </a:p>
          <a:p>
            <a:r>
              <a:rPr lang="en-US" dirty="0" smtClean="0"/>
              <a:t>DADA2</a:t>
            </a:r>
            <a:r>
              <a:rPr lang="en-US" dirty="0"/>
              <a:t>: Statistically infer the </a:t>
            </a:r>
            <a:r>
              <a:rPr lang="en-US" dirty="0" smtClean="0"/>
              <a:t>sample sequences (Amplicon sequence variants: ASVs)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8813" y="1411365"/>
            <a:ext cx="291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(Operational taxonomic Unit)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7438"/>
          <a:stretch/>
        </p:blipFill>
        <p:spPr>
          <a:xfrm>
            <a:off x="1072739" y="1365654"/>
            <a:ext cx="10058400" cy="4785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470" y="5225141"/>
            <a:ext cx="15081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DADA2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491347" y="4037609"/>
            <a:ext cx="225631" cy="213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27719" y="5889152"/>
            <a:ext cx="3954486" cy="461665"/>
          </a:xfrm>
          <a:prstGeom prst="rect">
            <a:avLst/>
          </a:prstGeom>
          <a:solidFill>
            <a:srgbClr val="FF8577"/>
          </a:solidFill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High Resolution &amp;</a:t>
            </a:r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Accuracy</a:t>
            </a:r>
            <a:endParaRPr lang="en-US" sz="2400" b="0" i="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68" r="14229" b="2397"/>
          <a:stretch/>
        </p:blipFill>
        <p:spPr>
          <a:xfrm>
            <a:off x="1630017" y="145774"/>
            <a:ext cx="9145420" cy="65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13853" r="23462" b="12420"/>
          <a:stretch/>
        </p:blipFill>
        <p:spPr>
          <a:xfrm>
            <a:off x="1827618" y="261257"/>
            <a:ext cx="8492039" cy="65291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1192" y="6564292"/>
            <a:ext cx="55895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83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t="10006" r="36451" b="35602"/>
          <a:stretch/>
        </p:blipFill>
        <p:spPr>
          <a:xfrm>
            <a:off x="690545" y="66261"/>
            <a:ext cx="922100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7235" y="3177208"/>
            <a:ext cx="4971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models: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Error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Abundance model (p-value)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05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10500" r="29893" b="33651"/>
          <a:stretch/>
        </p:blipFill>
        <p:spPr>
          <a:xfrm>
            <a:off x="807857" y="0"/>
            <a:ext cx="10443239" cy="70110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12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0417" y="1205948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Who lives here?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-1417983" y="3160643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 time</a:t>
            </a: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9547" y="3160643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Treatment</a:t>
            </a: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5448" y="3345309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t="14692" r="35633" b="31992"/>
          <a:stretch/>
        </p:blipFill>
        <p:spPr>
          <a:xfrm>
            <a:off x="1185066" y="26505"/>
            <a:ext cx="8648047" cy="6586330"/>
          </a:xfrm>
        </p:spPr>
      </p:pic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5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4" y="37012"/>
            <a:ext cx="7474227" cy="679079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3" y="169534"/>
            <a:ext cx="7474227" cy="67907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94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13784" r="34511" b="37080"/>
          <a:stretch/>
        </p:blipFill>
        <p:spPr>
          <a:xfrm>
            <a:off x="662610" y="225287"/>
            <a:ext cx="9356034" cy="6252872"/>
          </a:xfrm>
        </p:spPr>
      </p:pic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45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57586" y="2768556"/>
            <a:ext cx="8581293" cy="230963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286" y="3126995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Biological Sequence X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6286" y="3762570"/>
            <a:ext cx="6672937" cy="333407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Biological Sequence Y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06286" y="4387317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65685" y="4388815"/>
            <a:ext cx="2813538" cy="33480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345" y="4373249"/>
            <a:ext cx="33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Chimera formed from X and 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1323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Chimeric Sequences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586" y="6060471"/>
            <a:ext cx="927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About 1-5 % of reads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chimeric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5007" y="5106364"/>
            <a:ext cx="68791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Created during PCR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Fragment primes different extension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635694" y="6583691"/>
            <a:ext cx="258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hlinkClick r:id="rId3" action="ppaction://hlinkfile"/>
              </a:rPr>
              <a:t>Source: Lahr &amp; Katz, 2009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341912" y="745404"/>
            <a:ext cx="983276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8515" y="1103844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6500321" y="1424579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0800000">
            <a:off x="5721617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0800000">
            <a:off x="6116914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56202" y="1103842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734058" y="1424578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88350" y="775539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0911" y="1035795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  <a:endParaRPr lang="en-US" sz="1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41912" y="102928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59878" y="1322477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21617" y="1103842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" y="86335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Merge Paired End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2940148"/>
            <a:ext cx="1069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DADA2 gives us </a:t>
            </a:r>
            <a:r>
              <a:rPr lang="en-US" sz="3600" dirty="0" smtClean="0">
                <a:solidFill>
                  <a:srgbClr val="FF8577"/>
                </a:solidFill>
              </a:rPr>
              <a:t>Amplicon sequence Variants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(ASVs) </a:t>
            </a:r>
            <a:r>
              <a:rPr lang="en-US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 operational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taxonomic units OTUs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0670" y="1308295"/>
            <a:ext cx="2544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Important: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5579" y="1282536"/>
            <a:ext cx="79208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Reference Databases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&amp;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Taxonomy Assignment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73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Reference Databases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20547" y="5507504"/>
            <a:ext cx="205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Yilmaz et al 2013</a:t>
            </a:r>
            <a:endParaRPr lang="en-US" sz="1400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185"/>
              </p:ext>
            </p:extLst>
          </p:nvPr>
        </p:nvGraphicFramePr>
        <p:xfrm>
          <a:off x="190866" y="1484172"/>
          <a:ext cx="6584540" cy="2454783"/>
        </p:xfrm>
        <a:graphic>
          <a:graphicData uri="http://schemas.openxmlformats.org/drawingml/2006/table">
            <a:tbl>
              <a:tblPr/>
              <a:tblGrid>
                <a:gridCol w="1316908"/>
                <a:gridCol w="1316908"/>
                <a:gridCol w="1316908"/>
                <a:gridCol w="1316908"/>
                <a:gridCol w="1316908"/>
              </a:tblGrid>
              <a:tr h="11982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Taxonomy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Type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No. of nodes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Lowest rank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Latest release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SILVA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Manual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12,117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Dec 2017</a:t>
                      </a:r>
                      <a:endParaRPr lang="nl-NL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RDP-II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Semi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6,128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Sep 2016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Greengenes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3,093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May 2013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GTDB</a:t>
                      </a:r>
                      <a:r>
                        <a:rPr lang="en-US" sz="1600" baseline="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Automatic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143,512</a:t>
                      </a:r>
                      <a:endParaRPr lang="fi-FI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Today</a:t>
                      </a:r>
                      <a:r>
                        <a:rPr lang="en-US" sz="1600" baseline="30000" dirty="0" err="1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0" y="4902160"/>
            <a:ext cx="6828312" cy="1200329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 </a:t>
            </a:r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Use </a:t>
            </a:r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 small set of authoritatively classified </a:t>
            </a:r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sequences such as RDP training set or SILVA LTP subset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432756" y="710914"/>
            <a:ext cx="4699869" cy="4687114"/>
            <a:chOff x="7492131" y="770289"/>
            <a:chExt cx="4699869" cy="4687114"/>
          </a:xfrm>
        </p:grpSpPr>
        <p:grpSp>
          <p:nvGrpSpPr>
            <p:cNvPr id="27" name="Group 26"/>
            <p:cNvGrpSpPr/>
            <p:nvPr/>
          </p:nvGrpSpPr>
          <p:grpSpPr>
            <a:xfrm>
              <a:off x="7492131" y="770289"/>
              <a:ext cx="4699869" cy="4687114"/>
              <a:chOff x="5101530" y="1607483"/>
              <a:chExt cx="4699869" cy="46871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427157" y="2167793"/>
                <a:ext cx="2436421" cy="2437010"/>
              </a:xfrm>
              <a:prstGeom prst="ellipse">
                <a:avLst/>
              </a:prstGeom>
              <a:solidFill>
                <a:srgbClr val="72DEFF">
                  <a:alpha val="49000"/>
                </a:srgbClr>
              </a:solidFill>
              <a:ln w="57150">
                <a:solidFill>
                  <a:srgbClr val="4AD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60987" y="3326695"/>
                <a:ext cx="2436421" cy="2440800"/>
              </a:xfrm>
              <a:prstGeom prst="ellipse">
                <a:avLst/>
              </a:prstGeom>
              <a:solidFill>
                <a:srgbClr val="FF0000">
                  <a:alpha val="28000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64978" y="3308633"/>
                <a:ext cx="2436421" cy="2444815"/>
              </a:xfrm>
              <a:prstGeom prst="ellipse">
                <a:avLst/>
              </a:prstGeom>
              <a:solidFill>
                <a:srgbClr val="5AC171">
                  <a:alpha val="53000"/>
                </a:srgbClr>
              </a:solidFill>
              <a:ln w="57150">
                <a:solidFill>
                  <a:srgbClr val="5AC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361019" y="2687835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>
                    <a:latin typeface="Source Sans Pro" charset="0"/>
                    <a:ea typeface="Source Sans Pro" charset="0"/>
                    <a:cs typeface="Source Sans Pro" charset="0"/>
                  </a:rPr>
                  <a:t>388</a:t>
                </a:r>
                <a:endParaRPr lang="en-US" sz="240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646804" y="3634673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621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54849" y="3634673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170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754760" y="4604801"/>
                <a:ext cx="489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57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163302" y="4668830"/>
                <a:ext cx="489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91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553190" y="4672346"/>
                <a:ext cx="336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>
                    <a:latin typeface="Source Sans Pro" charset="0"/>
                    <a:ea typeface="Source Sans Pro" charset="0"/>
                    <a:cs typeface="Source Sans Pro" charset="0"/>
                  </a:rPr>
                  <a:t>0</a:t>
                </a:r>
                <a:endParaRPr lang="en-US" sz="240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68560" y="4087542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949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194" y="5832932"/>
                <a:ext cx="1960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 smtClean="0">
                    <a:solidFill>
                      <a:srgbClr val="5AC17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Greengenes</a:t>
                </a:r>
                <a:endParaRPr lang="en-US" sz="2400" b="1" dirty="0">
                  <a:solidFill>
                    <a:srgbClr val="5AC17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101530" y="3077895"/>
                <a:ext cx="1407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RDP-II</a:t>
                </a:r>
                <a:endParaRPr lang="en-US" sz="2400" b="1" dirty="0">
                  <a:solidFill>
                    <a:srgbClr val="FF0000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75695" y="1607483"/>
                <a:ext cx="1029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72DE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SILVA</a:t>
                </a:r>
                <a:endParaRPr lang="en-US" sz="2400" b="1" dirty="0">
                  <a:solidFill>
                    <a:srgbClr val="72DEFF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p:grpSp>
        <p:sp>
          <p:nvSpPr>
            <p:cNvPr id="31" name="Shape 651"/>
            <p:cNvSpPr/>
            <p:nvPr/>
          </p:nvSpPr>
          <p:spPr>
            <a:xfrm>
              <a:off x="9785208" y="4993759"/>
              <a:ext cx="442188" cy="383275"/>
            </a:xfrm>
            <a:custGeom>
              <a:avLst/>
              <a:gdLst/>
              <a:ahLst/>
              <a:cxnLst/>
              <a:rect l="0" t="0" r="0" b="0"/>
              <a:pathLst>
                <a:path w="16221" h="14176" fill="none" extrusionOk="0">
                  <a:moveTo>
                    <a:pt x="16075" y="12665"/>
                  </a:moveTo>
                  <a:lnTo>
                    <a:pt x="8987" y="488"/>
                  </a:lnTo>
                  <a:lnTo>
                    <a:pt x="8987" y="488"/>
                  </a:lnTo>
                  <a:lnTo>
                    <a:pt x="8914" y="390"/>
                  </a:lnTo>
                  <a:lnTo>
                    <a:pt x="8817" y="293"/>
                  </a:lnTo>
                  <a:lnTo>
                    <a:pt x="8720" y="196"/>
                  </a:lnTo>
                  <a:lnTo>
                    <a:pt x="8622" y="123"/>
                  </a:lnTo>
                  <a:lnTo>
                    <a:pt x="8500" y="74"/>
                  </a:lnTo>
                  <a:lnTo>
                    <a:pt x="8379" y="25"/>
                  </a:lnTo>
                  <a:lnTo>
                    <a:pt x="8232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7965" y="1"/>
                  </a:lnTo>
                  <a:lnTo>
                    <a:pt x="7843" y="25"/>
                  </a:lnTo>
                  <a:lnTo>
                    <a:pt x="7721" y="74"/>
                  </a:lnTo>
                  <a:lnTo>
                    <a:pt x="7599" y="123"/>
                  </a:lnTo>
                  <a:lnTo>
                    <a:pt x="7502" y="196"/>
                  </a:lnTo>
                  <a:lnTo>
                    <a:pt x="7404" y="293"/>
                  </a:lnTo>
                  <a:lnTo>
                    <a:pt x="7307" y="390"/>
                  </a:lnTo>
                  <a:lnTo>
                    <a:pt x="7234" y="488"/>
                  </a:lnTo>
                  <a:lnTo>
                    <a:pt x="147" y="12665"/>
                  </a:lnTo>
                  <a:lnTo>
                    <a:pt x="147" y="12665"/>
                  </a:lnTo>
                  <a:lnTo>
                    <a:pt x="74" y="12787"/>
                  </a:lnTo>
                  <a:lnTo>
                    <a:pt x="25" y="12909"/>
                  </a:lnTo>
                  <a:lnTo>
                    <a:pt x="0" y="13031"/>
                  </a:lnTo>
                  <a:lnTo>
                    <a:pt x="0" y="13177"/>
                  </a:lnTo>
                  <a:lnTo>
                    <a:pt x="0" y="13177"/>
                  </a:lnTo>
                  <a:lnTo>
                    <a:pt x="0" y="13299"/>
                  </a:lnTo>
                  <a:lnTo>
                    <a:pt x="25" y="13420"/>
                  </a:lnTo>
                  <a:lnTo>
                    <a:pt x="74" y="13567"/>
                  </a:lnTo>
                  <a:lnTo>
                    <a:pt x="147" y="13688"/>
                  </a:lnTo>
                  <a:lnTo>
                    <a:pt x="147" y="13688"/>
                  </a:lnTo>
                  <a:lnTo>
                    <a:pt x="220" y="13786"/>
                  </a:lnTo>
                  <a:lnTo>
                    <a:pt x="293" y="13883"/>
                  </a:lnTo>
                  <a:lnTo>
                    <a:pt x="390" y="13981"/>
                  </a:lnTo>
                  <a:lnTo>
                    <a:pt x="512" y="14054"/>
                  </a:lnTo>
                  <a:lnTo>
                    <a:pt x="634" y="14102"/>
                  </a:lnTo>
                  <a:lnTo>
                    <a:pt x="755" y="14151"/>
                  </a:lnTo>
                  <a:lnTo>
                    <a:pt x="877" y="14175"/>
                  </a:lnTo>
                  <a:lnTo>
                    <a:pt x="1023" y="14175"/>
                  </a:lnTo>
                  <a:lnTo>
                    <a:pt x="15198" y="14175"/>
                  </a:lnTo>
                  <a:lnTo>
                    <a:pt x="15198" y="14175"/>
                  </a:lnTo>
                  <a:lnTo>
                    <a:pt x="15344" y="14175"/>
                  </a:lnTo>
                  <a:lnTo>
                    <a:pt x="15466" y="14151"/>
                  </a:lnTo>
                  <a:lnTo>
                    <a:pt x="15588" y="14102"/>
                  </a:lnTo>
                  <a:lnTo>
                    <a:pt x="15709" y="14054"/>
                  </a:lnTo>
                  <a:lnTo>
                    <a:pt x="15831" y="13981"/>
                  </a:lnTo>
                  <a:lnTo>
                    <a:pt x="15929" y="13883"/>
                  </a:lnTo>
                  <a:lnTo>
                    <a:pt x="16002" y="13786"/>
                  </a:lnTo>
                  <a:lnTo>
                    <a:pt x="16075" y="13688"/>
                  </a:lnTo>
                  <a:lnTo>
                    <a:pt x="16075" y="13688"/>
                  </a:lnTo>
                  <a:lnTo>
                    <a:pt x="16148" y="13567"/>
                  </a:lnTo>
                  <a:lnTo>
                    <a:pt x="16197" y="13420"/>
                  </a:lnTo>
                  <a:lnTo>
                    <a:pt x="16221" y="13299"/>
                  </a:lnTo>
                  <a:lnTo>
                    <a:pt x="16221" y="13177"/>
                  </a:lnTo>
                  <a:lnTo>
                    <a:pt x="16221" y="13177"/>
                  </a:lnTo>
                  <a:lnTo>
                    <a:pt x="16221" y="13031"/>
                  </a:lnTo>
                  <a:lnTo>
                    <a:pt x="16197" y="12909"/>
                  </a:lnTo>
                  <a:lnTo>
                    <a:pt x="16148" y="12787"/>
                  </a:lnTo>
                  <a:lnTo>
                    <a:pt x="16075" y="12665"/>
                  </a:lnTo>
                  <a:lnTo>
                    <a:pt x="16075" y="12665"/>
                  </a:lnTo>
                  <a:close/>
                  <a:moveTo>
                    <a:pt x="8111" y="12349"/>
                  </a:moveTo>
                  <a:lnTo>
                    <a:pt x="8111" y="12349"/>
                  </a:lnTo>
                  <a:lnTo>
                    <a:pt x="7916" y="12324"/>
                  </a:lnTo>
                  <a:lnTo>
                    <a:pt x="7721" y="12276"/>
                  </a:lnTo>
                  <a:lnTo>
                    <a:pt x="7575" y="12178"/>
                  </a:lnTo>
                  <a:lnTo>
                    <a:pt x="7429" y="12057"/>
                  </a:lnTo>
                  <a:lnTo>
                    <a:pt x="7307" y="11910"/>
                  </a:lnTo>
                  <a:lnTo>
                    <a:pt x="7210" y="11764"/>
                  </a:lnTo>
                  <a:lnTo>
                    <a:pt x="7161" y="11569"/>
                  </a:lnTo>
                  <a:lnTo>
                    <a:pt x="7136" y="11375"/>
                  </a:lnTo>
                  <a:lnTo>
                    <a:pt x="7136" y="11375"/>
                  </a:lnTo>
                  <a:lnTo>
                    <a:pt x="7161" y="11180"/>
                  </a:lnTo>
                  <a:lnTo>
                    <a:pt x="7210" y="11009"/>
                  </a:lnTo>
                  <a:lnTo>
                    <a:pt x="7307" y="10839"/>
                  </a:lnTo>
                  <a:lnTo>
                    <a:pt x="7429" y="10693"/>
                  </a:lnTo>
                  <a:lnTo>
                    <a:pt x="7575" y="10571"/>
                  </a:lnTo>
                  <a:lnTo>
                    <a:pt x="7721" y="10473"/>
                  </a:lnTo>
                  <a:lnTo>
                    <a:pt x="7916" y="10425"/>
                  </a:lnTo>
                  <a:lnTo>
                    <a:pt x="8111" y="10400"/>
                  </a:lnTo>
                  <a:lnTo>
                    <a:pt x="8111" y="10400"/>
                  </a:lnTo>
                  <a:lnTo>
                    <a:pt x="8306" y="10425"/>
                  </a:lnTo>
                  <a:lnTo>
                    <a:pt x="8476" y="10473"/>
                  </a:lnTo>
                  <a:lnTo>
                    <a:pt x="8646" y="10571"/>
                  </a:lnTo>
                  <a:lnTo>
                    <a:pt x="8793" y="10693"/>
                  </a:lnTo>
                  <a:lnTo>
                    <a:pt x="8914" y="10839"/>
                  </a:lnTo>
                  <a:lnTo>
                    <a:pt x="9012" y="11009"/>
                  </a:lnTo>
                  <a:lnTo>
                    <a:pt x="9061" y="11180"/>
                  </a:lnTo>
                  <a:lnTo>
                    <a:pt x="9085" y="11375"/>
                  </a:lnTo>
                  <a:lnTo>
                    <a:pt x="9085" y="11375"/>
                  </a:lnTo>
                  <a:lnTo>
                    <a:pt x="9061" y="11569"/>
                  </a:lnTo>
                  <a:lnTo>
                    <a:pt x="9012" y="11764"/>
                  </a:lnTo>
                  <a:lnTo>
                    <a:pt x="8914" y="11910"/>
                  </a:lnTo>
                  <a:lnTo>
                    <a:pt x="8793" y="12057"/>
                  </a:lnTo>
                  <a:lnTo>
                    <a:pt x="8646" y="12178"/>
                  </a:lnTo>
                  <a:lnTo>
                    <a:pt x="8476" y="12276"/>
                  </a:lnTo>
                  <a:lnTo>
                    <a:pt x="8306" y="12324"/>
                  </a:lnTo>
                  <a:lnTo>
                    <a:pt x="8111" y="12349"/>
                  </a:lnTo>
                  <a:lnTo>
                    <a:pt x="8111" y="12349"/>
                  </a:lnTo>
                  <a:close/>
                  <a:moveTo>
                    <a:pt x="9231" y="5091"/>
                  </a:moveTo>
                  <a:lnTo>
                    <a:pt x="8939" y="8915"/>
                  </a:lnTo>
                  <a:lnTo>
                    <a:pt x="8939" y="8915"/>
                  </a:lnTo>
                  <a:lnTo>
                    <a:pt x="8914" y="9061"/>
                  </a:lnTo>
                  <a:lnTo>
                    <a:pt x="8866" y="9207"/>
                  </a:lnTo>
                  <a:lnTo>
                    <a:pt x="8793" y="9304"/>
                  </a:lnTo>
                  <a:lnTo>
                    <a:pt x="8695" y="9426"/>
                  </a:lnTo>
                  <a:lnTo>
                    <a:pt x="8573" y="9499"/>
                  </a:lnTo>
                  <a:lnTo>
                    <a:pt x="8452" y="9572"/>
                  </a:lnTo>
                  <a:lnTo>
                    <a:pt x="8330" y="9621"/>
                  </a:lnTo>
                  <a:lnTo>
                    <a:pt x="8184" y="9621"/>
                  </a:lnTo>
                  <a:lnTo>
                    <a:pt x="8038" y="9621"/>
                  </a:lnTo>
                  <a:lnTo>
                    <a:pt x="8038" y="9621"/>
                  </a:lnTo>
                  <a:lnTo>
                    <a:pt x="7891" y="9621"/>
                  </a:lnTo>
                  <a:lnTo>
                    <a:pt x="7770" y="9572"/>
                  </a:lnTo>
                  <a:lnTo>
                    <a:pt x="7648" y="9499"/>
                  </a:lnTo>
                  <a:lnTo>
                    <a:pt x="7526" y="9426"/>
                  </a:lnTo>
                  <a:lnTo>
                    <a:pt x="7429" y="9304"/>
                  </a:lnTo>
                  <a:lnTo>
                    <a:pt x="7356" y="9207"/>
                  </a:lnTo>
                  <a:lnTo>
                    <a:pt x="7307" y="9061"/>
                  </a:lnTo>
                  <a:lnTo>
                    <a:pt x="7283" y="8915"/>
                  </a:lnTo>
                  <a:lnTo>
                    <a:pt x="6990" y="5091"/>
                  </a:lnTo>
                  <a:lnTo>
                    <a:pt x="6990" y="5091"/>
                  </a:lnTo>
                  <a:lnTo>
                    <a:pt x="7015" y="4945"/>
                  </a:lnTo>
                  <a:lnTo>
                    <a:pt x="7039" y="4823"/>
                  </a:lnTo>
                  <a:lnTo>
                    <a:pt x="7088" y="4701"/>
                  </a:lnTo>
                  <a:lnTo>
                    <a:pt x="7161" y="4604"/>
                  </a:lnTo>
                  <a:lnTo>
                    <a:pt x="7258" y="4506"/>
                  </a:lnTo>
                  <a:lnTo>
                    <a:pt x="7380" y="4433"/>
                  </a:lnTo>
                  <a:lnTo>
                    <a:pt x="7526" y="4409"/>
                  </a:lnTo>
                  <a:lnTo>
                    <a:pt x="7648" y="4385"/>
                  </a:lnTo>
                  <a:lnTo>
                    <a:pt x="8573" y="4385"/>
                  </a:lnTo>
                  <a:lnTo>
                    <a:pt x="8573" y="4385"/>
                  </a:lnTo>
                  <a:lnTo>
                    <a:pt x="8695" y="4409"/>
                  </a:lnTo>
                  <a:lnTo>
                    <a:pt x="8841" y="4433"/>
                  </a:lnTo>
                  <a:lnTo>
                    <a:pt x="8963" y="4506"/>
                  </a:lnTo>
                  <a:lnTo>
                    <a:pt x="9061" y="4604"/>
                  </a:lnTo>
                  <a:lnTo>
                    <a:pt x="9134" y="4701"/>
                  </a:lnTo>
                  <a:lnTo>
                    <a:pt x="9182" y="4823"/>
                  </a:lnTo>
                  <a:lnTo>
                    <a:pt x="9207" y="4945"/>
                  </a:lnTo>
                  <a:lnTo>
                    <a:pt x="9231" y="5091"/>
                  </a:lnTo>
                  <a:lnTo>
                    <a:pt x="9231" y="5091"/>
                  </a:lnTo>
                  <a:close/>
                </a:path>
              </a:pathLst>
            </a:custGeom>
            <a:solidFill>
              <a:srgbClr val="FFFF00"/>
            </a:solidFill>
            <a:ln w="28575" cap="rnd" cmpd="sng">
              <a:solidFill>
                <a:srgbClr val="F8CF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459056" y="4125608"/>
            <a:ext cx="3161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Balvočiūtė et al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76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773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Taxonomy Assignment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604" y="1947553"/>
            <a:ext cx="33250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Alignment-Based</a:t>
            </a:r>
          </a:p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Sequence Alignment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Reference Sequences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Identity thresholds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MEGAN5, RTAX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847" y="1935678"/>
            <a:ext cx="4027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Composition-Based</a:t>
            </a:r>
          </a:p>
          <a:p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(K-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mers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&amp; probability of taxonomic inclusion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Quantity or proportion of feature vectors shared between reference and query sequence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RDP Classifier, UTAX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613" y="1876303"/>
            <a:ext cx="33250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Method of reference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Data used for classification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Taxonomic Inference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Available Tools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3989" y="6466835"/>
            <a:ext cx="34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 smtClean="0">
                <a:hlinkClick r:id="rId2"/>
              </a:rPr>
              <a:t>Richardson et al., 2016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35289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1626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0738" y="2517569"/>
            <a:ext cx="10958945" cy="23750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9532" y="141221"/>
            <a:ext cx="3145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Dosis" charset="0"/>
                <a:ea typeface="Dosis" charset="0"/>
                <a:cs typeface="Dosis" charset="0"/>
              </a:rPr>
              <a:t>SUGGESTIONS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7" name="Shape 309"/>
          <p:cNvSpPr txBox="1">
            <a:spLocks/>
          </p:cNvSpPr>
          <p:nvPr/>
        </p:nvSpPr>
        <p:spPr>
          <a:xfrm>
            <a:off x="613253" y="354305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Helps identify contaminants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Shape 311"/>
          <p:cNvSpPr txBox="1">
            <a:spLocks/>
          </p:cNvSpPr>
          <p:nvPr/>
        </p:nvSpPr>
        <p:spPr>
          <a:xfrm>
            <a:off x="616706" y="5097435"/>
            <a:ext cx="299441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down stream analysis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Shape 308"/>
          <p:cNvSpPr txBox="1">
            <a:spLocks/>
          </p:cNvSpPr>
          <p:nvPr/>
        </p:nvSpPr>
        <p:spPr>
          <a:xfrm>
            <a:off x="4625948" y="1840111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(DADA2)</a:t>
            </a: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errors 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Shape 309"/>
          <p:cNvSpPr txBox="1">
            <a:spLocks/>
          </p:cNvSpPr>
          <p:nvPr/>
        </p:nvSpPr>
        <p:spPr>
          <a:xfrm>
            <a:off x="4590322" y="3543053"/>
            <a:ext cx="3505922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Avoid C.R. Clustering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Unless you have a very good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reason, avoid.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Shape 311"/>
          <p:cNvSpPr txBox="1">
            <a:spLocks/>
          </p:cNvSpPr>
          <p:nvPr/>
        </p:nvSpPr>
        <p:spPr>
          <a:xfrm>
            <a:off x="4625948" y="5097435"/>
            <a:ext cx="363928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Be consistent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It is much better to use the same methods than to change methods frequently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1714" y="3145111"/>
            <a:ext cx="3431968" cy="1138773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Know Why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Understand why you are using a tool or method</a:t>
            </a:r>
            <a:endParaRPr lang="en-US" sz="2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4106586" y="1887277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309"/>
          <p:cNvSpPr txBox="1">
            <a:spLocks/>
          </p:cNvSpPr>
          <p:nvPr/>
        </p:nvSpPr>
        <p:spPr>
          <a:xfrm>
            <a:off x="642284" y="1840111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Know which region, read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length &amp; depth suits your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experiment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36" y="1543793"/>
            <a:ext cx="1135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If you </a:t>
            </a:r>
            <a:r>
              <a:rPr lang="en-US" sz="5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torture</a:t>
            </a:r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the data long enough, it will confess."</a:t>
            </a:r>
            <a:b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5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2091" y="3544341"/>
            <a:ext cx="4313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- Ronald Coase, </a:t>
            </a:r>
            <a:r>
              <a:rPr lang="en-US" sz="3200" i="1" dirty="0" smtClean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Economist</a:t>
            </a:r>
            <a:endParaRPr lang="en-US" sz="3200" i="1" dirty="0">
              <a:solidFill>
                <a:schemeClr val="bg1"/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42181" r="26060" b="17576"/>
          <a:stretch/>
        </p:blipFill>
        <p:spPr>
          <a:xfrm>
            <a:off x="1150268" y="2597425"/>
            <a:ext cx="9480184" cy="4283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9" t="11095" r="40047" b="51181"/>
          <a:stretch/>
        </p:blipFill>
        <p:spPr>
          <a:xfrm>
            <a:off x="4538638" y="344556"/>
            <a:ext cx="2676939" cy="2252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487" y="2690190"/>
            <a:ext cx="34167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 microbiome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DNA sequencing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1861" y="2690190"/>
            <a:ext cx="2205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Amplicon Sequencing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1120" y="3413760"/>
            <a:ext cx="654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should </a:t>
            </a:r>
            <a:r>
              <a:rPr lang="en-US" sz="3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 amplify?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4656" y="2168939"/>
            <a:ext cx="556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Amplicon Sequencing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731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7005" y="516835"/>
            <a:ext cx="9356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Small Subunit </a:t>
            </a:r>
            <a:r>
              <a:rPr lang="mr-I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16s’ ribosomal RNA gene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5" y="3473504"/>
            <a:ext cx="11360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gene is conserved and found in most bacteria, it is used for reconstructing phylogeny.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hypervariable region picked, you can classify to different level of taxonomy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30941" y="1512072"/>
            <a:ext cx="8649901" cy="1226540"/>
            <a:chOff x="1530941" y="1512072"/>
            <a:chExt cx="8649901" cy="1226540"/>
          </a:xfrm>
        </p:grpSpPr>
        <p:grpSp>
          <p:nvGrpSpPr>
            <p:cNvPr id="55" name="Group 54"/>
            <p:cNvGrpSpPr/>
            <p:nvPr/>
          </p:nvGrpSpPr>
          <p:grpSpPr>
            <a:xfrm>
              <a:off x="1530941" y="1812985"/>
              <a:ext cx="8570668" cy="549523"/>
              <a:chOff x="1530941" y="1812985"/>
              <a:chExt cx="8570668" cy="54952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530941" y="1812985"/>
                <a:ext cx="8570668" cy="549523"/>
                <a:chOff x="1464574" y="1427707"/>
                <a:chExt cx="8570668" cy="54952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464574" y="1429962"/>
                  <a:ext cx="8570668" cy="547267"/>
                </a:xfrm>
                <a:prstGeom prst="rect">
                  <a:avLst/>
                </a:prstGeom>
                <a:solidFill>
                  <a:srgbClr val="FF85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464575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168468" y="1429961"/>
                  <a:ext cx="283184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087967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4220033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385926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994748" y="1427707"/>
                  <a:ext cx="513526" cy="54796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6936728" y="1427707"/>
                  <a:ext cx="431480" cy="54952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753117" y="1429961"/>
                  <a:ext cx="517868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687909" y="1429962"/>
                  <a:ext cx="465763" cy="54571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569479" y="1429961"/>
                  <a:ext cx="465763" cy="54571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837480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chemeClr val="bg1"/>
                    </a:solidFill>
                  </a:rPr>
                  <a:t>V1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8550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633893" y="190946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35212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646300" y="191428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85375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417411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V7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297501" y="1903896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V8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198142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V9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279389" y="2430835"/>
              <a:ext cx="2816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Conserved Regions</a:t>
              </a:r>
              <a:r>
                <a:rPr lang="en-US" sz="1400" dirty="0"/>
                <a:t> </a:t>
              </a:r>
              <a:r>
                <a:rPr lang="en-US" sz="1400" dirty="0" smtClean="0">
                  <a:solidFill>
                    <a:srgbClr val="FF8577"/>
                  </a:solidFill>
                </a:rPr>
                <a:t>Variable Regions</a:t>
              </a:r>
              <a:endParaRPr lang="en-US" sz="1400" dirty="0">
                <a:solidFill>
                  <a:srgbClr val="FF8577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30941" y="151207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61387" y="1513656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1500  </a:t>
              </a:r>
              <a:r>
                <a:rPr 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bp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16823" r="22762" b="18657"/>
          <a:stretch/>
        </p:blipFill>
        <p:spPr>
          <a:xfrm>
            <a:off x="7939080" y="252059"/>
            <a:ext cx="4252920" cy="6485135"/>
          </a:xfrm>
        </p:spPr>
      </p:pic>
      <p:sp>
        <p:nvSpPr>
          <p:cNvPr id="6" name="TextBox 5"/>
          <p:cNvSpPr txBox="1"/>
          <p:nvPr/>
        </p:nvSpPr>
        <p:spPr>
          <a:xfrm>
            <a:off x="318053" y="616916"/>
            <a:ext cx="76995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Many microbiomes in parallel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 all cells, extract all DNA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PCR-amplify 16s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rRNA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genes using bar-coded primers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equence samples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sequences after De-multiplexing for each sample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Count each species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1907" y="6488669"/>
            <a:ext cx="6743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https://www.biostat.washington.edu/sites/default/files/modules/2018-SISMID-01b.pdf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79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1425" y="2650435"/>
            <a:ext cx="336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Any pitfalls ?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2052" y="2570921"/>
            <a:ext cx="804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Bioinformatics to the rescue !!!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17394</TotalTime>
  <Words>1179</Words>
  <Application>Microsoft Macintosh PowerPoint</Application>
  <PresentationFormat>Widescreen</PresentationFormat>
  <Paragraphs>364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Calibri Light</vt:lpstr>
      <vt:lpstr>Courier New</vt:lpstr>
      <vt:lpstr>Dosis</vt:lpstr>
      <vt:lpstr>Helvetica Neue</vt:lpstr>
      <vt:lpstr>Mangal</vt:lpstr>
      <vt:lpstr>Source Sans Pro</vt:lpstr>
      <vt:lpstr>Arial</vt:lpstr>
      <vt:lpstr>Office Theme</vt:lpstr>
      <vt:lpstr>16s Microbiome Analysis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2017-05-25T16:43:55Z</dcterms:created>
  <dcterms:modified xsi:type="dcterms:W3CDTF">2020-06-16T14:54:46Z</dcterms:modified>
</cp:coreProperties>
</file>